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AF5A6-9CCE-4D0A-9CE7-801C5C08FAD7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C0767-4BE7-44D5-8B06-655702B5BDEE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076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AF5A6-9CCE-4D0A-9CE7-801C5C08FAD7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C0767-4BE7-44D5-8B06-655702B5B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17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AF5A6-9CCE-4D0A-9CE7-801C5C08FAD7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C0767-4BE7-44D5-8B06-655702B5B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048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AF5A6-9CCE-4D0A-9CE7-801C5C08FAD7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C0767-4BE7-44D5-8B06-655702B5B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510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AF5A6-9CCE-4D0A-9CE7-801C5C08FAD7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C0767-4BE7-44D5-8B06-655702B5BDEE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902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AF5A6-9CCE-4D0A-9CE7-801C5C08FAD7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C0767-4BE7-44D5-8B06-655702B5B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006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AF5A6-9CCE-4D0A-9CE7-801C5C08FAD7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C0767-4BE7-44D5-8B06-655702B5B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010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AF5A6-9CCE-4D0A-9CE7-801C5C08FAD7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C0767-4BE7-44D5-8B06-655702B5B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41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AF5A6-9CCE-4D0A-9CE7-801C5C08FAD7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C0767-4BE7-44D5-8B06-655702B5B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205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9FAF5A6-9CCE-4D0A-9CE7-801C5C08FAD7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E9C0767-4BE7-44D5-8B06-655702B5B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261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AF5A6-9CCE-4D0A-9CE7-801C5C08FAD7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C0767-4BE7-44D5-8B06-655702B5B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39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9FAF5A6-9CCE-4D0A-9CE7-801C5C08FAD7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E9C0767-4BE7-44D5-8B06-655702B5BDEE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525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ë³´ë¸ë³´ë¸ ë°ííë©´ì ëí ì´ë¯¸ì§ ê²ìê²°ê³¼">
            <a:extLst>
              <a:ext uri="{FF2B5EF4-FFF2-40B4-BE49-F238E27FC236}">
                <a16:creationId xmlns:a16="http://schemas.microsoft.com/office/drawing/2014/main" xmlns="" id="{682FB5F6-C33C-4943-971D-C0AFD62FE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1B9FAB0-A93B-4CBD-ABCB-EBCCAF03ED3F}"/>
              </a:ext>
            </a:extLst>
          </p:cNvPr>
          <p:cNvSpPr txBox="1"/>
          <p:nvPr/>
        </p:nvSpPr>
        <p:spPr>
          <a:xfrm>
            <a:off x="304800" y="552450"/>
            <a:ext cx="40767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인터넷윤리와</a:t>
            </a:r>
            <a:endParaRPr lang="en-US" altLang="ko-KR" sz="4000" dirty="0">
              <a:solidFill>
                <a:srgbClr val="FF000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r>
              <a:rPr lang="ko-KR" altLang="en-US" sz="4000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보안개론</a:t>
            </a:r>
            <a:endParaRPr lang="en-US" altLang="ko-KR" sz="4000" dirty="0">
              <a:solidFill>
                <a:srgbClr val="FF000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endParaRPr lang="en-US" altLang="ko-KR" sz="4000" dirty="0">
              <a:solidFill>
                <a:srgbClr val="FF000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endParaRPr lang="en-US" altLang="ko-KR" sz="4000" dirty="0">
              <a:solidFill>
                <a:srgbClr val="FF000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endParaRPr lang="en-US" altLang="ko-KR" sz="4000" dirty="0">
              <a:solidFill>
                <a:srgbClr val="FF000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r>
              <a:rPr lang="en-US" altLang="ko-KR" sz="4000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3</a:t>
            </a:r>
            <a:r>
              <a:rPr lang="ko-KR" altLang="en-US" sz="4000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조 </a:t>
            </a:r>
            <a:endParaRPr lang="en-US" altLang="ko-KR" sz="4000" dirty="0">
              <a:solidFill>
                <a:srgbClr val="FF000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endParaRPr lang="en-US" altLang="ko-KR" sz="4000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r>
              <a:rPr lang="ko-KR" altLang="en-US" sz="4000" dirty="0">
                <a:latin typeface="궁서" panose="02030600000101010101" pitchFamily="18" charset="-127"/>
                <a:ea typeface="궁서" panose="02030600000101010101" pitchFamily="18" charset="-127"/>
              </a:rPr>
              <a:t>이</a:t>
            </a:r>
            <a:r>
              <a:rPr lang="ko-KR" altLang="en-US" sz="4000" dirty="0">
                <a:solidFill>
                  <a:srgbClr val="FFFF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한</a:t>
            </a:r>
            <a:r>
              <a:rPr lang="ko-KR" altLang="en-US" sz="4000" dirty="0">
                <a:latin typeface="궁서" panose="02030600000101010101" pitchFamily="18" charset="-127"/>
                <a:ea typeface="궁서" panose="02030600000101010101" pitchFamily="18" charset="-127"/>
              </a:rPr>
              <a:t>음</a:t>
            </a:r>
            <a:endParaRPr lang="en-US" altLang="ko-KR" sz="4000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r>
              <a:rPr lang="ko-KR" altLang="en-US" sz="4000" dirty="0">
                <a:latin typeface="궁서" panose="02030600000101010101" pitchFamily="18" charset="-127"/>
                <a:ea typeface="궁서" panose="02030600000101010101" pitchFamily="18" charset="-127"/>
              </a:rPr>
              <a:t>이</a:t>
            </a:r>
            <a:r>
              <a:rPr lang="ko-KR" altLang="en-US" sz="4000" dirty="0">
                <a:solidFill>
                  <a:srgbClr val="FFFF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성</a:t>
            </a:r>
            <a:r>
              <a:rPr lang="ko-KR" altLang="en-US" sz="4000" dirty="0">
                <a:latin typeface="궁서" panose="02030600000101010101" pitchFamily="18" charset="-127"/>
                <a:ea typeface="궁서" panose="02030600000101010101" pitchFamily="18" charset="-127"/>
              </a:rPr>
              <a:t>희</a:t>
            </a:r>
            <a:endParaRPr lang="en-US" altLang="ko-KR" sz="4000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r>
              <a:rPr lang="ko-KR" altLang="en-US" sz="4000" dirty="0" err="1">
                <a:latin typeface="궁서" panose="02030600000101010101" pitchFamily="18" charset="-127"/>
                <a:ea typeface="궁서" panose="02030600000101010101" pitchFamily="18" charset="-127"/>
              </a:rPr>
              <a:t>임</a:t>
            </a:r>
            <a:r>
              <a:rPr lang="ko-KR" altLang="en-US" sz="4000" dirty="0" err="1">
                <a:solidFill>
                  <a:srgbClr val="FFFF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인</a:t>
            </a:r>
            <a:r>
              <a:rPr lang="ko-KR" altLang="en-US" sz="4000" dirty="0" err="1">
                <a:latin typeface="궁서" panose="02030600000101010101" pitchFamily="18" charset="-127"/>
                <a:ea typeface="궁서" panose="02030600000101010101" pitchFamily="18" charset="-127"/>
              </a:rPr>
              <a:t>규</a:t>
            </a:r>
            <a:endParaRPr lang="ko-KR" altLang="en-US" sz="40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15732BC-FB41-4CA5-8C17-55D3C225FCF9}"/>
              </a:ext>
            </a:extLst>
          </p:cNvPr>
          <p:cNvSpPr txBox="1"/>
          <p:nvPr/>
        </p:nvSpPr>
        <p:spPr>
          <a:xfrm>
            <a:off x="304800" y="2867025"/>
            <a:ext cx="5048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궁서" panose="02030600000101010101" pitchFamily="18" charset="-127"/>
                <a:ea typeface="궁서" panose="02030600000101010101" pitchFamily="18" charset="-127"/>
              </a:rPr>
              <a:t>게임과 블록체인의 만남</a:t>
            </a:r>
          </a:p>
        </p:txBody>
      </p:sp>
    </p:spTree>
    <p:extLst>
      <p:ext uri="{BB962C8B-B14F-4D97-AF65-F5344CB8AC3E}">
        <p14:creationId xmlns:p14="http://schemas.microsoft.com/office/powerpoint/2010/main" val="367039533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A7B940A-94E5-4D6D-9E1D-0B946F3892A3}"/>
              </a:ext>
            </a:extLst>
          </p:cNvPr>
          <p:cNvSpPr txBox="1"/>
          <p:nvPr/>
        </p:nvSpPr>
        <p:spPr>
          <a:xfrm>
            <a:off x="1104901" y="875929"/>
            <a:ext cx="5057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 체인으로 얻을 수 있는 이점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E3414FE-5C55-4534-A3A6-65A00464438A}"/>
              </a:ext>
            </a:extLst>
          </p:cNvPr>
          <p:cNvSpPr txBox="1"/>
          <p:nvPr/>
        </p:nvSpPr>
        <p:spPr>
          <a:xfrm>
            <a:off x="6095999" y="431573"/>
            <a:ext cx="5584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블록체인 기술을 사용한다면 아이템을 생성했을 때 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 정보가 블록체인에 저장 되어있기 때문에 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아이템 복제를 하지 못하게 막을 수 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(</a:t>
            </a:r>
            <a:r>
              <a:rPr lang="ko-KR" altLang="en-US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아이템 복사 방지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4AF5B01-E5E6-4227-BDEB-3ACF76D73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9" y="2280469"/>
            <a:ext cx="7620000" cy="28575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D8A60682-1127-4A4F-BB1E-A38413EF2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16" y="1944922"/>
            <a:ext cx="807058" cy="75958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96B469FD-28E2-4242-9D51-4C6C8B616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890" y="3629947"/>
            <a:ext cx="807058" cy="75958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9688A06A-8842-4893-ABA0-707BCEEB1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419" y="4935306"/>
            <a:ext cx="807058" cy="75958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7304DCBE-12D0-4E34-AD9E-3BD9A30987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586" y="4935306"/>
            <a:ext cx="807058" cy="75958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5FD94D8B-3467-4164-979F-DDCEF64290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884" y="1856430"/>
            <a:ext cx="807058" cy="75958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B4F75494-D792-4650-85E8-86D2C3495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831" y="1944922"/>
            <a:ext cx="807058" cy="75958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BFC10B23-4E39-4082-9216-E43FC119A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889" y="3294527"/>
            <a:ext cx="807058" cy="75958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694242FF-E755-4512-B4F1-6F95F3EBF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831" y="4920311"/>
            <a:ext cx="807058" cy="75958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48F45FC1-92CF-4200-BEA9-366A59323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650" y="5222485"/>
            <a:ext cx="807058" cy="75958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xmlns="" id="{A42C6C33-5ED9-4622-8508-1820320386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884" y="5029140"/>
            <a:ext cx="807058" cy="75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147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CC20694-54CA-4C8F-BC79-78D32AAE994B}"/>
              </a:ext>
            </a:extLst>
          </p:cNvPr>
          <p:cNvSpPr txBox="1"/>
          <p:nvPr/>
        </p:nvSpPr>
        <p:spPr>
          <a:xfrm>
            <a:off x="1104901" y="875929"/>
            <a:ext cx="5057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 체인이 게임에 적용된 예시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4B2857C-B87B-4855-A06A-8E4603EC678D}"/>
              </a:ext>
            </a:extLst>
          </p:cNvPr>
          <p:cNvSpPr txBox="1"/>
          <p:nvPr/>
        </p:nvSpPr>
        <p:spPr>
          <a:xfrm>
            <a:off x="6744928" y="412599"/>
            <a:ext cx="5584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이더리움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플랫폼 기반의 고양이 수집게임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CryptoKitties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49CAFCBB-7877-47B8-8589-EC15652843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347" y="1969588"/>
            <a:ext cx="7133303" cy="40124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E511870A-D301-468C-B213-173B2F485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078" y="1969588"/>
            <a:ext cx="7755194" cy="405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174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B0846B9-7EEF-46C3-882D-78228CE4F2CC}"/>
              </a:ext>
            </a:extLst>
          </p:cNvPr>
          <p:cNvSpPr txBox="1"/>
          <p:nvPr/>
        </p:nvSpPr>
        <p:spPr>
          <a:xfrm>
            <a:off x="1104901" y="875929"/>
            <a:ext cx="5057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 체인이 게임에 적용된 예시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AA87CE9-F609-4C4D-A989-EF9B1CED42D2}"/>
              </a:ext>
            </a:extLst>
          </p:cNvPr>
          <p:cNvSpPr txBox="1"/>
          <p:nvPr/>
        </p:nvSpPr>
        <p:spPr>
          <a:xfrm>
            <a:off x="6744928" y="412599"/>
            <a:ext cx="5584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TEMX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플랫폼 기반의 행성 시뮬레이션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캐쥬얼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게임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Dig Star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67AD7969-FF55-4F26-8C26-2DF3D3A32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1" y="2141589"/>
            <a:ext cx="7381875" cy="36957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E7E558A0-5225-4405-ABFD-6F65056AED54}"/>
              </a:ext>
            </a:extLst>
          </p:cNvPr>
          <p:cNvGrpSpPr/>
          <p:nvPr/>
        </p:nvGrpSpPr>
        <p:grpSpPr>
          <a:xfrm>
            <a:off x="4127821" y="2033113"/>
            <a:ext cx="7198940" cy="3948958"/>
            <a:chOff x="4127821" y="2033113"/>
            <a:chExt cx="7198940" cy="394895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xmlns="" id="{9A7E0ED4-BDB1-4586-BBF3-2F3A6D7D5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7821" y="2033113"/>
              <a:ext cx="4069708" cy="394895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24D5D77A-4D58-4AE1-9EAB-4C5871AA93C5}"/>
                </a:ext>
              </a:extLst>
            </p:cNvPr>
            <p:cNvSpPr txBox="1"/>
            <p:nvPr/>
          </p:nvSpPr>
          <p:spPr>
            <a:xfrm>
              <a:off x="8760542" y="2141589"/>
              <a:ext cx="2566219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TEMX </a:t>
              </a:r>
              <a:r>
                <a:rPr lang="ko-KR" altLang="en-US" sz="2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란 </a:t>
              </a:r>
              <a:endPara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r>
                <a:rPr lang="ko-KR" altLang="en-US" sz="2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게임 캐릭터 등 다양한 </a:t>
              </a:r>
              <a:r>
                <a:rPr lang="ko-KR" altLang="en-US" sz="2400" dirty="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디지털</a:t>
              </a:r>
              <a:r>
                <a:rPr lang="ko-KR" altLang="en-US" sz="2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자산이 거래되는 </a:t>
              </a:r>
              <a:r>
                <a:rPr lang="ko-KR" altLang="en-US" sz="2400" dirty="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장터</a:t>
              </a:r>
              <a:r>
                <a:rPr lang="ko-KR" altLang="en-US" sz="2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가 되는 것을 목표로 개발 된 플랫폼이다</a:t>
              </a:r>
              <a:r>
                <a:rPr lang="en-US" altLang="ko-KR" sz="2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.</a:t>
              </a:r>
              <a:endPara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10457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06F47FD-9BEB-4149-B0F6-9A28BBAFA1D4}"/>
              </a:ext>
            </a:extLst>
          </p:cNvPr>
          <p:cNvSpPr txBox="1"/>
          <p:nvPr/>
        </p:nvSpPr>
        <p:spPr>
          <a:xfrm>
            <a:off x="1104901" y="875929"/>
            <a:ext cx="5057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블록체인을 이용한 게임의 전망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DA91B14-4371-42DD-A88C-8EA65EBCD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1" y="2022362"/>
            <a:ext cx="5271714" cy="381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6D1EA07-7A97-4C89-8EAC-F484F7FFCBA5}"/>
              </a:ext>
            </a:extLst>
          </p:cNvPr>
          <p:cNvSpPr txBox="1"/>
          <p:nvPr/>
        </p:nvSpPr>
        <p:spPr>
          <a:xfrm>
            <a:off x="6730180" y="752818"/>
            <a:ext cx="5584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블록체인 플랫폼에 의해 장부화가 됨으로 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투명하게 알 수 있다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911519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14E562B-6019-44BA-B8DC-5F1D8E5C87F9}"/>
              </a:ext>
            </a:extLst>
          </p:cNvPr>
          <p:cNvSpPr txBox="1"/>
          <p:nvPr/>
        </p:nvSpPr>
        <p:spPr>
          <a:xfrm>
            <a:off x="1104901" y="875929"/>
            <a:ext cx="5057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블록체인을 이용한 게임의 전망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C87539A-CF97-4277-B639-C755CA41C913}"/>
              </a:ext>
            </a:extLst>
          </p:cNvPr>
          <p:cNvSpPr txBox="1"/>
          <p:nvPr/>
        </p:nvSpPr>
        <p:spPr>
          <a:xfrm>
            <a:off x="6607277" y="475819"/>
            <a:ext cx="5584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대부분의 온라인 게임들은 사이버 자산을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회사가 소유하여 유저들에게 빌려주는 형식이었지만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개인의 자산으로 적용될 수 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4223268C-1278-4380-A1FF-B6DA9E0AA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1" y="2293041"/>
            <a:ext cx="4066048" cy="3569852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xmlns="" id="{63533933-F54B-4CBA-A326-5D04FFEC85A8}"/>
              </a:ext>
            </a:extLst>
          </p:cNvPr>
          <p:cNvSpPr/>
          <p:nvPr/>
        </p:nvSpPr>
        <p:spPr>
          <a:xfrm>
            <a:off x="5008717" y="3410565"/>
            <a:ext cx="1436328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B5E38821-6581-4181-9FC5-6009C53F63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161" y="3939294"/>
            <a:ext cx="2926080" cy="21945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8CF7DAF0-4A61-42E8-9E3F-BC23D86046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552" y="2008237"/>
            <a:ext cx="3146937" cy="314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85717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AD9C4A0-4BB7-465E-BE46-872A5A0C75B0}"/>
              </a:ext>
            </a:extLst>
          </p:cNvPr>
          <p:cNvSpPr txBox="1"/>
          <p:nvPr/>
        </p:nvSpPr>
        <p:spPr>
          <a:xfrm>
            <a:off x="1104901" y="875929"/>
            <a:ext cx="5057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개선되어야 할 점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E6000B2-FF28-4C65-AC94-70166F533CC6}"/>
              </a:ext>
            </a:extLst>
          </p:cNvPr>
          <p:cNvSpPr txBox="1"/>
          <p:nvPr/>
        </p:nvSpPr>
        <p:spPr>
          <a:xfrm>
            <a:off x="6736324" y="752818"/>
            <a:ext cx="4350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치명적인 오류가 발생하였을 경우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</a:p>
          <a:p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긴급적인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Roll back(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되돌리기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 힘들 수 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7183427B-940F-484B-A104-E0FC1E3FD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042" y="2248603"/>
            <a:ext cx="3651915" cy="36733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34E44A6-7F2E-44EA-954B-B366AA8E9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205"/>
            <a:ext cx="12192000" cy="685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62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5CA5AAB-7390-47F1-A09D-997736D2E03F}"/>
              </a:ext>
            </a:extLst>
          </p:cNvPr>
          <p:cNvSpPr txBox="1"/>
          <p:nvPr/>
        </p:nvSpPr>
        <p:spPr>
          <a:xfrm>
            <a:off x="1104901" y="875929"/>
            <a:ext cx="5057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개선되어야 할 점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D692FBF-F8A6-4E16-8F82-4F59CC104FC3}"/>
              </a:ext>
            </a:extLst>
          </p:cNvPr>
          <p:cNvSpPr txBox="1"/>
          <p:nvPr/>
        </p:nvSpPr>
        <p:spPr>
          <a:xfrm>
            <a:off x="7374193" y="379003"/>
            <a:ext cx="55847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수요가 늘어남에 따라 수수료가 증가하여 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거래에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차질이 생길 수 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아이템을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장부화시킬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때 수수료에 의해 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서버 유지가 힘들어 질 수 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5ECA267-B670-43B1-9315-7CC7AAF45F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1" y="2240802"/>
            <a:ext cx="4365075" cy="40013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2C2B4C9E-4EF1-40A7-948A-B237A937B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266" y="3043266"/>
            <a:ext cx="5584724" cy="247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3781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8F1A9B65-F2FD-4C5A-B898-C1C473743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0419"/>
            <a:ext cx="12192000" cy="64008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94AA9B6C-8682-4C4B-9B95-1A81DC7D6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73"/>
            <a:ext cx="12192000" cy="685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042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6F3FED6-2D27-4118-95D0-4A1E628AD2ED}"/>
              </a:ext>
            </a:extLst>
          </p:cNvPr>
          <p:cNvSpPr txBox="1"/>
          <p:nvPr/>
        </p:nvSpPr>
        <p:spPr>
          <a:xfrm>
            <a:off x="1104901" y="875929"/>
            <a:ext cx="5057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발표의 진행 순서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C66F3C1D-AECE-4DA4-B1C7-E1EE6E9F854C}"/>
              </a:ext>
            </a:extLst>
          </p:cNvPr>
          <p:cNvGrpSpPr/>
          <p:nvPr/>
        </p:nvGrpSpPr>
        <p:grpSpPr>
          <a:xfrm>
            <a:off x="2181517" y="2456578"/>
            <a:ext cx="3960000" cy="369332"/>
            <a:chOff x="2038351" y="3088898"/>
            <a:chExt cx="7458071" cy="369332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xmlns="" id="{F7278FBE-D931-4DC3-9F12-08F92F98921E}"/>
                </a:ext>
              </a:extLst>
            </p:cNvPr>
            <p:cNvSpPr/>
            <p:nvPr/>
          </p:nvSpPr>
          <p:spPr>
            <a:xfrm>
              <a:off x="2038351" y="3181350"/>
              <a:ext cx="171450" cy="1809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6D0F0E0D-405B-4AB1-B99A-78D6D2C333D3}"/>
                </a:ext>
              </a:extLst>
            </p:cNvPr>
            <p:cNvSpPr txBox="1"/>
            <p:nvPr/>
          </p:nvSpPr>
          <p:spPr>
            <a:xfrm>
              <a:off x="2514597" y="3088898"/>
              <a:ext cx="6981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주제 선정의 이유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715A0551-4F5C-4F49-8420-0E05D75BB24B}"/>
              </a:ext>
            </a:extLst>
          </p:cNvPr>
          <p:cNvGrpSpPr/>
          <p:nvPr/>
        </p:nvGrpSpPr>
        <p:grpSpPr>
          <a:xfrm>
            <a:off x="2162175" y="3101447"/>
            <a:ext cx="3960000" cy="369332"/>
            <a:chOff x="2038351" y="2110859"/>
            <a:chExt cx="7458072" cy="369332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xmlns="" id="{C58B1B1B-3C75-4167-BCE3-B6D046708D14}"/>
                </a:ext>
              </a:extLst>
            </p:cNvPr>
            <p:cNvSpPr/>
            <p:nvPr/>
          </p:nvSpPr>
          <p:spPr>
            <a:xfrm>
              <a:off x="2038351" y="2205038"/>
              <a:ext cx="171450" cy="1809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BF85F12D-998E-4E2B-ACB9-F12DA35795B0}"/>
                </a:ext>
              </a:extLst>
            </p:cNvPr>
            <p:cNvSpPr txBox="1"/>
            <p:nvPr/>
          </p:nvSpPr>
          <p:spPr>
            <a:xfrm>
              <a:off x="2514598" y="2110859"/>
              <a:ext cx="6981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블록 체인이란</a:t>
              </a:r>
              <a:r>
                <a:rPr lang="en-US" altLang="ko-KR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?</a:t>
              </a:r>
              <a:endPara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C972354D-57C6-42E3-9877-97A11F4FC1C8}"/>
              </a:ext>
            </a:extLst>
          </p:cNvPr>
          <p:cNvGrpSpPr/>
          <p:nvPr/>
        </p:nvGrpSpPr>
        <p:grpSpPr>
          <a:xfrm>
            <a:off x="2162175" y="4384925"/>
            <a:ext cx="3960000" cy="369332"/>
            <a:chOff x="2038351" y="4083099"/>
            <a:chExt cx="7458072" cy="369332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xmlns="" id="{0597A1F0-85FC-449E-9593-72315CFFF3FB}"/>
                </a:ext>
              </a:extLst>
            </p:cNvPr>
            <p:cNvSpPr/>
            <p:nvPr/>
          </p:nvSpPr>
          <p:spPr>
            <a:xfrm>
              <a:off x="2038351" y="4157662"/>
              <a:ext cx="171450" cy="1809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A4A03376-E623-454F-9FE6-23665F163E23}"/>
                </a:ext>
              </a:extLst>
            </p:cNvPr>
            <p:cNvSpPr txBox="1"/>
            <p:nvPr/>
          </p:nvSpPr>
          <p:spPr>
            <a:xfrm>
              <a:off x="2514598" y="4083099"/>
              <a:ext cx="6981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블록 체인이 게임에 적용된 예시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F8AF7028-028F-4FC9-9D40-EE12A3628F1A}"/>
              </a:ext>
            </a:extLst>
          </p:cNvPr>
          <p:cNvGrpSpPr/>
          <p:nvPr/>
        </p:nvGrpSpPr>
        <p:grpSpPr>
          <a:xfrm>
            <a:off x="2162175" y="5027225"/>
            <a:ext cx="3960000" cy="369332"/>
            <a:chOff x="2038351" y="5041522"/>
            <a:chExt cx="7458072" cy="369332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xmlns="" id="{B572712B-1B8D-4912-A695-581A41E2D708}"/>
                </a:ext>
              </a:extLst>
            </p:cNvPr>
            <p:cNvSpPr/>
            <p:nvPr/>
          </p:nvSpPr>
          <p:spPr>
            <a:xfrm>
              <a:off x="2038351" y="5133974"/>
              <a:ext cx="171450" cy="1809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FE2DC00C-565F-4D0E-9915-319E314BB327}"/>
                </a:ext>
              </a:extLst>
            </p:cNvPr>
            <p:cNvSpPr txBox="1"/>
            <p:nvPr/>
          </p:nvSpPr>
          <p:spPr>
            <a:xfrm>
              <a:off x="2514598" y="5041522"/>
              <a:ext cx="6981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전망과 개선되어야 할 점</a:t>
              </a:r>
            </a:p>
          </p:txBody>
        </p:sp>
      </p:grpSp>
      <p:sp>
        <p:nvSpPr>
          <p:cNvPr id="25" name="별: 꼭짓점 8개 24">
            <a:extLst>
              <a:ext uri="{FF2B5EF4-FFF2-40B4-BE49-F238E27FC236}">
                <a16:creationId xmlns:a16="http://schemas.microsoft.com/office/drawing/2014/main" xmlns="" id="{82ED606A-5275-464B-8277-F08658D33809}"/>
              </a:ext>
            </a:extLst>
          </p:cNvPr>
          <p:cNvSpPr/>
          <p:nvPr/>
        </p:nvSpPr>
        <p:spPr>
          <a:xfrm>
            <a:off x="8573549" y="209725"/>
            <a:ext cx="2634143" cy="1359016"/>
          </a:xfrm>
          <a:prstGeom prst="star8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</a:rPr>
              <a:t>여기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DAC5D359-C020-4BF1-BD41-09B9742D398B}"/>
              </a:ext>
            </a:extLst>
          </p:cNvPr>
          <p:cNvGrpSpPr/>
          <p:nvPr/>
        </p:nvGrpSpPr>
        <p:grpSpPr>
          <a:xfrm>
            <a:off x="2162175" y="3746316"/>
            <a:ext cx="3960000" cy="369332"/>
            <a:chOff x="2038351" y="4083099"/>
            <a:chExt cx="7458072" cy="369332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E05DC10A-5F33-4A56-8E84-1F625F38F1A7}"/>
                </a:ext>
              </a:extLst>
            </p:cNvPr>
            <p:cNvSpPr/>
            <p:nvPr/>
          </p:nvSpPr>
          <p:spPr>
            <a:xfrm>
              <a:off x="2038351" y="4157662"/>
              <a:ext cx="171450" cy="1809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8936F278-FD3D-40A8-86CC-A8147A051D9E}"/>
                </a:ext>
              </a:extLst>
            </p:cNvPr>
            <p:cNvSpPr txBox="1"/>
            <p:nvPr/>
          </p:nvSpPr>
          <p:spPr>
            <a:xfrm>
              <a:off x="2514598" y="4083099"/>
              <a:ext cx="6981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블록 체인으로 얻을 수 있는 이점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24314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5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5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5" grpId="2" animBg="1"/>
      <p:bldP spid="25" grpId="3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FFAB7DD-D68F-4440-B34F-7971433E4989}"/>
              </a:ext>
            </a:extLst>
          </p:cNvPr>
          <p:cNvSpPr txBox="1"/>
          <p:nvPr/>
        </p:nvSpPr>
        <p:spPr>
          <a:xfrm>
            <a:off x="1104901" y="875929"/>
            <a:ext cx="5057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주제 선정 이유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C88906B1-7D18-48A5-A678-D528061A9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607" y="2176041"/>
            <a:ext cx="4338761" cy="37129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C2C866E1-C921-40CE-9C14-0E19CE110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88" y="2354019"/>
            <a:ext cx="4338761" cy="37336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1E68582A-33DC-4A62-A5AC-A75AFEAE43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891" y="2765084"/>
            <a:ext cx="5176007" cy="29115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E033EB1-5D7E-419D-AD2B-77CB11E7E797}"/>
              </a:ext>
            </a:extLst>
          </p:cNvPr>
          <p:cNvSpPr txBox="1"/>
          <p:nvPr/>
        </p:nvSpPr>
        <p:spPr>
          <a:xfrm>
            <a:off x="7972549" y="343560"/>
            <a:ext cx="35821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간혹 대작이라 불리우는 게임에서도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골드 버그가 터지곤 한다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최근 출시한 게임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‘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로스트 아크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’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에서도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골드 버그가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터졌다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483150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2D3E2E6-6DBE-4BE6-9525-3F5631B69005}"/>
              </a:ext>
            </a:extLst>
          </p:cNvPr>
          <p:cNvSpPr txBox="1"/>
          <p:nvPr/>
        </p:nvSpPr>
        <p:spPr>
          <a:xfrm>
            <a:off x="1104901" y="875929"/>
            <a:ext cx="5057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주제 선정 이유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5D008E3-F42D-4226-BE2A-CB3439DD4BB5}"/>
              </a:ext>
            </a:extLst>
          </p:cNvPr>
          <p:cNvSpPr txBox="1"/>
          <p:nvPr/>
        </p:nvSpPr>
        <p:spPr>
          <a:xfrm>
            <a:off x="7919206" y="475819"/>
            <a:ext cx="3582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어떻게 하면 게임 내의 재화 관련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오류나 핵을 방지할 수 있을까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라는 궁금증을 가지게 되었다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E0620A8E-FAB2-4E1D-9B42-6A4087060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677" y="2070263"/>
            <a:ext cx="5448588" cy="40557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80838DB3-471F-4B03-8B11-9CC41A24A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568" y="2070263"/>
            <a:ext cx="4263512" cy="4263512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CA85A36C-2983-4A12-9421-B5FCA253F724}"/>
              </a:ext>
            </a:extLst>
          </p:cNvPr>
          <p:cNvGrpSpPr/>
          <p:nvPr/>
        </p:nvGrpSpPr>
        <p:grpSpPr>
          <a:xfrm>
            <a:off x="6986906" y="1966365"/>
            <a:ext cx="4263512" cy="4263512"/>
            <a:chOff x="6986906" y="1966365"/>
            <a:chExt cx="4263512" cy="426351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xmlns="" id="{5E9F0D80-689C-45B6-A43B-F8BE43504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6906" y="1966365"/>
              <a:ext cx="4263512" cy="426351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82994835-8AAE-47DA-9B4A-B87F48E92246}"/>
                </a:ext>
              </a:extLst>
            </p:cNvPr>
            <p:cNvSpPr txBox="1"/>
            <p:nvPr/>
          </p:nvSpPr>
          <p:spPr>
            <a:xfrm>
              <a:off x="7599863" y="5245458"/>
              <a:ext cx="1013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블록체인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447ACAE4-8C4B-422B-947D-73BCEFF2D47B}"/>
                </a:ext>
              </a:extLst>
            </p:cNvPr>
            <p:cNvSpPr txBox="1"/>
            <p:nvPr/>
          </p:nvSpPr>
          <p:spPr>
            <a:xfrm>
              <a:off x="7275493" y="2389187"/>
              <a:ext cx="1013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블록체인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29F469D4-10A6-41E6-BA66-EE5AAB3AA6B8}"/>
                </a:ext>
              </a:extLst>
            </p:cNvPr>
            <p:cNvSpPr txBox="1"/>
            <p:nvPr/>
          </p:nvSpPr>
          <p:spPr>
            <a:xfrm>
              <a:off x="9710257" y="2389187"/>
              <a:ext cx="1013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블록체인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7D9C7A72-A467-480C-A9F3-C29C2BD02EF9}"/>
                </a:ext>
              </a:extLst>
            </p:cNvPr>
            <p:cNvSpPr txBox="1"/>
            <p:nvPr/>
          </p:nvSpPr>
          <p:spPr>
            <a:xfrm>
              <a:off x="9902127" y="5477087"/>
              <a:ext cx="1013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블록체인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33237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3DD6794-C832-46FB-A9E3-82761E599EAD}"/>
              </a:ext>
            </a:extLst>
          </p:cNvPr>
          <p:cNvSpPr txBox="1"/>
          <p:nvPr/>
        </p:nvSpPr>
        <p:spPr>
          <a:xfrm>
            <a:off x="1104901" y="875929"/>
            <a:ext cx="5057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 체인이란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BC1C889-3F06-4379-88B8-FF8AA048DF94}"/>
              </a:ext>
            </a:extLst>
          </p:cNvPr>
          <p:cNvSpPr txBox="1"/>
          <p:nvPr/>
        </p:nvSpPr>
        <p:spPr>
          <a:xfrm>
            <a:off x="6312310" y="490567"/>
            <a:ext cx="47747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누구나 열람할 수 있는 장부에 거래 내역을 투명하게 기록하고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여러 대의 컴퓨터에 이를 복제해 저장하는 </a:t>
            </a:r>
            <a:r>
              <a:rPr lang="ko-KR" altLang="en-US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분산형 데이터 저장기술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7FA80573-1009-4F7E-8ABF-0E2AACF6C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024" y="1858297"/>
            <a:ext cx="4410996" cy="424176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755AC6B-B362-4F60-892A-414D1ADBB17E}"/>
              </a:ext>
            </a:extLst>
          </p:cNvPr>
          <p:cNvSpPr txBox="1"/>
          <p:nvPr/>
        </p:nvSpPr>
        <p:spPr>
          <a:xfrm>
            <a:off x="2879965" y="2449239"/>
            <a:ext cx="347659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2018</a:t>
            </a:r>
            <a:r>
              <a:rPr lang="ko-KR" altLang="en-US" sz="1600" dirty="0"/>
              <a:t> </a:t>
            </a:r>
            <a:r>
              <a:rPr lang="en-US" altLang="ko-KR" sz="1600" dirty="0"/>
              <a:t>11</a:t>
            </a:r>
            <a:r>
              <a:rPr lang="ko-KR" altLang="en-US" sz="1600" dirty="0"/>
              <a:t>월 </a:t>
            </a:r>
            <a:r>
              <a:rPr lang="en-US" altLang="ko-KR" sz="1600" dirty="0"/>
              <a:t>29</a:t>
            </a:r>
            <a:r>
              <a:rPr lang="ko-KR" altLang="en-US" sz="1600" dirty="0"/>
              <a:t>일 </a:t>
            </a:r>
            <a:r>
              <a:rPr lang="en-US" altLang="ko-KR" sz="1600" dirty="0"/>
              <a:t>6</a:t>
            </a:r>
            <a:r>
              <a:rPr lang="ko-KR" altLang="en-US" sz="1600" dirty="0"/>
              <a:t>시 아이템 </a:t>
            </a:r>
            <a:r>
              <a:rPr lang="en-US" altLang="ko-KR" sz="1600" dirty="0"/>
              <a:t>A</a:t>
            </a:r>
            <a:r>
              <a:rPr lang="ko-KR" altLang="en-US" sz="1600" dirty="0"/>
              <a:t>구매</a:t>
            </a:r>
            <a:endParaRPr lang="en-US" altLang="ko-KR" sz="1600" dirty="0"/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A4AE838-0B91-4A04-94F6-A16FA56C742D}"/>
              </a:ext>
            </a:extLst>
          </p:cNvPr>
          <p:cNvSpPr txBox="1"/>
          <p:nvPr/>
        </p:nvSpPr>
        <p:spPr>
          <a:xfrm>
            <a:off x="2879965" y="2966446"/>
            <a:ext cx="347659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2018</a:t>
            </a:r>
            <a:r>
              <a:rPr lang="ko-KR" altLang="en-US" sz="1600" dirty="0"/>
              <a:t> </a:t>
            </a:r>
            <a:r>
              <a:rPr lang="en-US" altLang="ko-KR" sz="1600" dirty="0"/>
              <a:t>11</a:t>
            </a:r>
            <a:r>
              <a:rPr lang="ko-KR" altLang="en-US" sz="1600" dirty="0"/>
              <a:t>월 </a:t>
            </a:r>
            <a:r>
              <a:rPr lang="en-US" altLang="ko-KR" sz="1600" dirty="0"/>
              <a:t>29</a:t>
            </a:r>
            <a:r>
              <a:rPr lang="ko-KR" altLang="en-US" sz="1600" dirty="0"/>
              <a:t>일 </a:t>
            </a:r>
            <a:r>
              <a:rPr lang="en-US" altLang="ko-KR" sz="1600" dirty="0"/>
              <a:t>6</a:t>
            </a:r>
            <a:r>
              <a:rPr lang="ko-KR" altLang="en-US" sz="1600" dirty="0"/>
              <a:t>시 아이템 </a:t>
            </a:r>
            <a:r>
              <a:rPr lang="en-US" altLang="ko-KR" sz="1600" dirty="0"/>
              <a:t>B</a:t>
            </a:r>
            <a:r>
              <a:rPr lang="ko-KR" altLang="en-US" sz="1600" dirty="0"/>
              <a:t>판매</a:t>
            </a:r>
            <a:endParaRPr lang="en-US" altLang="ko-KR" sz="1600" dirty="0"/>
          </a:p>
          <a:p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7D9AF619-7444-4F56-8830-DE963BCBCFAB}"/>
              </a:ext>
            </a:extLst>
          </p:cNvPr>
          <p:cNvGrpSpPr/>
          <p:nvPr/>
        </p:nvGrpSpPr>
        <p:grpSpPr>
          <a:xfrm>
            <a:off x="3226109" y="1913402"/>
            <a:ext cx="4410996" cy="4241761"/>
            <a:chOff x="1104901" y="1873045"/>
            <a:chExt cx="4410996" cy="4241761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063FC6C5-B2FD-4E0F-8DEB-7A89E2A97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901" y="1873045"/>
              <a:ext cx="4410996" cy="424176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31271AAB-26E6-4496-9153-F5EAAD2EF05B}"/>
                </a:ext>
              </a:extLst>
            </p:cNvPr>
            <p:cNvSpPr txBox="1"/>
            <p:nvPr/>
          </p:nvSpPr>
          <p:spPr>
            <a:xfrm>
              <a:off x="1714842" y="2463987"/>
              <a:ext cx="347659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2018</a:t>
              </a:r>
              <a:r>
                <a:rPr lang="ko-KR" altLang="en-US" sz="1600" dirty="0"/>
                <a:t> </a:t>
              </a:r>
              <a:r>
                <a:rPr lang="en-US" altLang="ko-KR" sz="1600" dirty="0"/>
                <a:t>11</a:t>
              </a:r>
              <a:r>
                <a:rPr lang="ko-KR" altLang="en-US" sz="1600" dirty="0"/>
                <a:t>월 </a:t>
              </a:r>
              <a:r>
                <a:rPr lang="en-US" altLang="ko-KR" sz="1600" dirty="0"/>
                <a:t>29</a:t>
              </a:r>
              <a:r>
                <a:rPr lang="ko-KR" altLang="en-US" sz="1600" dirty="0"/>
                <a:t>일 </a:t>
              </a:r>
              <a:r>
                <a:rPr lang="en-US" altLang="ko-KR" sz="1600" dirty="0"/>
                <a:t>6</a:t>
              </a:r>
              <a:r>
                <a:rPr lang="ko-KR" altLang="en-US" sz="1600" dirty="0"/>
                <a:t>시 아이템 </a:t>
              </a:r>
              <a:r>
                <a:rPr lang="en-US" altLang="ko-KR" sz="1600" dirty="0"/>
                <a:t>A</a:t>
              </a:r>
              <a:r>
                <a:rPr lang="ko-KR" altLang="en-US" sz="1600" dirty="0"/>
                <a:t>구매</a:t>
              </a:r>
              <a:endParaRPr lang="en-US" altLang="ko-KR" sz="1600" dirty="0"/>
            </a:p>
            <a:p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4707F36F-BE86-441F-A263-891222160915}"/>
                </a:ext>
              </a:extLst>
            </p:cNvPr>
            <p:cNvSpPr txBox="1"/>
            <p:nvPr/>
          </p:nvSpPr>
          <p:spPr>
            <a:xfrm>
              <a:off x="1714842" y="2981194"/>
              <a:ext cx="347659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2018</a:t>
              </a:r>
              <a:r>
                <a:rPr lang="ko-KR" altLang="en-US" sz="1600" dirty="0"/>
                <a:t> </a:t>
              </a:r>
              <a:r>
                <a:rPr lang="en-US" altLang="ko-KR" sz="1600" dirty="0"/>
                <a:t>11</a:t>
              </a:r>
              <a:r>
                <a:rPr lang="ko-KR" altLang="en-US" sz="1600" dirty="0"/>
                <a:t>월 </a:t>
              </a:r>
              <a:r>
                <a:rPr lang="en-US" altLang="ko-KR" sz="1600" dirty="0"/>
                <a:t>29</a:t>
              </a:r>
              <a:r>
                <a:rPr lang="ko-KR" altLang="en-US" sz="1600" dirty="0"/>
                <a:t>일 </a:t>
              </a:r>
              <a:r>
                <a:rPr lang="en-US" altLang="ko-KR" sz="1600" dirty="0"/>
                <a:t>6</a:t>
              </a:r>
              <a:r>
                <a:rPr lang="ko-KR" altLang="en-US" sz="1600" dirty="0"/>
                <a:t>시 아이템 </a:t>
              </a:r>
              <a:r>
                <a:rPr lang="en-US" altLang="ko-KR" sz="1600" dirty="0"/>
                <a:t>B</a:t>
              </a:r>
              <a:r>
                <a:rPr lang="ko-KR" altLang="en-US" sz="1600" dirty="0"/>
                <a:t>판매</a:t>
              </a:r>
              <a:endParaRPr lang="en-US" altLang="ko-KR" sz="1600" dirty="0"/>
            </a:p>
            <a:p>
              <a:endParaRPr lang="ko-KR" altLang="en-US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33E4FF92-CC62-4445-BD43-B5A79FC6817D}"/>
              </a:ext>
            </a:extLst>
          </p:cNvPr>
          <p:cNvGrpSpPr/>
          <p:nvPr/>
        </p:nvGrpSpPr>
        <p:grpSpPr>
          <a:xfrm>
            <a:off x="4313290" y="1885849"/>
            <a:ext cx="4410996" cy="4241761"/>
            <a:chOff x="1104901" y="1873045"/>
            <a:chExt cx="4410996" cy="4241761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0F5B2ACF-37EF-40FE-9BB2-48FCAC8DA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901" y="1873045"/>
              <a:ext cx="4410996" cy="424176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258C31C2-8A84-422E-AC67-912717888591}"/>
                </a:ext>
              </a:extLst>
            </p:cNvPr>
            <p:cNvSpPr txBox="1"/>
            <p:nvPr/>
          </p:nvSpPr>
          <p:spPr>
            <a:xfrm>
              <a:off x="1714842" y="2463987"/>
              <a:ext cx="347659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2018</a:t>
              </a:r>
              <a:r>
                <a:rPr lang="ko-KR" altLang="en-US" sz="1600" dirty="0"/>
                <a:t> </a:t>
              </a:r>
              <a:r>
                <a:rPr lang="en-US" altLang="ko-KR" sz="1600" dirty="0"/>
                <a:t>11</a:t>
              </a:r>
              <a:r>
                <a:rPr lang="ko-KR" altLang="en-US" sz="1600" dirty="0"/>
                <a:t>월 </a:t>
              </a:r>
              <a:r>
                <a:rPr lang="en-US" altLang="ko-KR" sz="1600" dirty="0"/>
                <a:t>29</a:t>
              </a:r>
              <a:r>
                <a:rPr lang="ko-KR" altLang="en-US" sz="1600" dirty="0"/>
                <a:t>일 </a:t>
              </a:r>
              <a:r>
                <a:rPr lang="en-US" altLang="ko-KR" sz="1600" dirty="0"/>
                <a:t>6</a:t>
              </a:r>
              <a:r>
                <a:rPr lang="ko-KR" altLang="en-US" sz="1600" dirty="0"/>
                <a:t>시 아이템 </a:t>
              </a:r>
              <a:r>
                <a:rPr lang="en-US" altLang="ko-KR" sz="1600" dirty="0"/>
                <a:t>A</a:t>
              </a:r>
              <a:r>
                <a:rPr lang="ko-KR" altLang="en-US" sz="1600" dirty="0"/>
                <a:t>구매</a:t>
              </a:r>
              <a:endParaRPr lang="en-US" altLang="ko-KR" sz="1600" dirty="0"/>
            </a:p>
            <a:p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6BA0202E-3FA7-44B3-A0F3-A556E2E69555}"/>
                </a:ext>
              </a:extLst>
            </p:cNvPr>
            <p:cNvSpPr txBox="1"/>
            <p:nvPr/>
          </p:nvSpPr>
          <p:spPr>
            <a:xfrm>
              <a:off x="1714842" y="2981194"/>
              <a:ext cx="347659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2018</a:t>
              </a:r>
              <a:r>
                <a:rPr lang="ko-KR" altLang="en-US" sz="1600" dirty="0"/>
                <a:t> </a:t>
              </a:r>
              <a:r>
                <a:rPr lang="en-US" altLang="ko-KR" sz="1600" dirty="0"/>
                <a:t>11</a:t>
              </a:r>
              <a:r>
                <a:rPr lang="ko-KR" altLang="en-US" sz="1600" dirty="0"/>
                <a:t>월 </a:t>
              </a:r>
              <a:r>
                <a:rPr lang="en-US" altLang="ko-KR" sz="1600" dirty="0"/>
                <a:t>29</a:t>
              </a:r>
              <a:r>
                <a:rPr lang="ko-KR" altLang="en-US" sz="1600" dirty="0"/>
                <a:t>일 </a:t>
              </a:r>
              <a:r>
                <a:rPr lang="en-US" altLang="ko-KR" sz="1600" dirty="0"/>
                <a:t>6</a:t>
              </a:r>
              <a:r>
                <a:rPr lang="ko-KR" altLang="en-US" sz="1600" dirty="0"/>
                <a:t>시 아이템 </a:t>
              </a:r>
              <a:r>
                <a:rPr lang="en-US" altLang="ko-KR" sz="1600" dirty="0"/>
                <a:t>B</a:t>
              </a:r>
              <a:r>
                <a:rPr lang="ko-KR" altLang="en-US" sz="1600" dirty="0"/>
                <a:t>판매</a:t>
              </a:r>
              <a:endParaRPr lang="en-US" altLang="ko-KR" sz="1600" dirty="0"/>
            </a:p>
            <a:p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2F0DB183-10E5-4979-811B-789AEA4BB6CB}"/>
              </a:ext>
            </a:extLst>
          </p:cNvPr>
          <p:cNvGrpSpPr/>
          <p:nvPr/>
        </p:nvGrpSpPr>
        <p:grpSpPr>
          <a:xfrm>
            <a:off x="5400471" y="1884905"/>
            <a:ext cx="4410996" cy="4241761"/>
            <a:chOff x="1104901" y="1873045"/>
            <a:chExt cx="4410996" cy="4241761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xmlns="" id="{CB9BFB3F-50C1-4625-A9D1-47A50947D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901" y="1873045"/>
              <a:ext cx="4410996" cy="424176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B7281568-16D1-4044-95B1-49DCA5CF440C}"/>
                </a:ext>
              </a:extLst>
            </p:cNvPr>
            <p:cNvSpPr txBox="1"/>
            <p:nvPr/>
          </p:nvSpPr>
          <p:spPr>
            <a:xfrm>
              <a:off x="1714842" y="2463987"/>
              <a:ext cx="347659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2018</a:t>
              </a:r>
              <a:r>
                <a:rPr lang="ko-KR" altLang="en-US" sz="1600" dirty="0"/>
                <a:t> </a:t>
              </a:r>
              <a:r>
                <a:rPr lang="en-US" altLang="ko-KR" sz="1600" dirty="0"/>
                <a:t>11</a:t>
              </a:r>
              <a:r>
                <a:rPr lang="ko-KR" altLang="en-US" sz="1600" dirty="0"/>
                <a:t>월 </a:t>
              </a:r>
              <a:r>
                <a:rPr lang="en-US" altLang="ko-KR" sz="1600" dirty="0"/>
                <a:t>29</a:t>
              </a:r>
              <a:r>
                <a:rPr lang="ko-KR" altLang="en-US" sz="1600" dirty="0"/>
                <a:t>일 </a:t>
              </a:r>
              <a:r>
                <a:rPr lang="en-US" altLang="ko-KR" sz="1600" dirty="0"/>
                <a:t>6</a:t>
              </a:r>
              <a:r>
                <a:rPr lang="ko-KR" altLang="en-US" sz="1600" dirty="0"/>
                <a:t>시 아이템 </a:t>
              </a:r>
              <a:r>
                <a:rPr lang="en-US" altLang="ko-KR" sz="1600" dirty="0"/>
                <a:t>A</a:t>
              </a:r>
              <a:r>
                <a:rPr lang="ko-KR" altLang="en-US" sz="1600" dirty="0"/>
                <a:t>구매</a:t>
              </a:r>
              <a:endParaRPr lang="en-US" altLang="ko-KR" sz="1600" dirty="0"/>
            </a:p>
            <a:p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3EE8C6F3-1B52-48C4-B3AB-8AEFD185E3E9}"/>
                </a:ext>
              </a:extLst>
            </p:cNvPr>
            <p:cNvSpPr txBox="1"/>
            <p:nvPr/>
          </p:nvSpPr>
          <p:spPr>
            <a:xfrm>
              <a:off x="1714842" y="2981194"/>
              <a:ext cx="347659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2018</a:t>
              </a:r>
              <a:r>
                <a:rPr lang="ko-KR" altLang="en-US" sz="1600" dirty="0"/>
                <a:t> </a:t>
              </a:r>
              <a:r>
                <a:rPr lang="en-US" altLang="ko-KR" sz="1600" dirty="0"/>
                <a:t>11</a:t>
              </a:r>
              <a:r>
                <a:rPr lang="ko-KR" altLang="en-US" sz="1600" dirty="0"/>
                <a:t>월 </a:t>
              </a:r>
              <a:r>
                <a:rPr lang="en-US" altLang="ko-KR" sz="1600" dirty="0"/>
                <a:t>29</a:t>
              </a:r>
              <a:r>
                <a:rPr lang="ko-KR" altLang="en-US" sz="1600" dirty="0"/>
                <a:t>일 </a:t>
              </a:r>
              <a:r>
                <a:rPr lang="en-US" altLang="ko-KR" sz="1600" dirty="0"/>
                <a:t>6</a:t>
              </a:r>
              <a:r>
                <a:rPr lang="ko-KR" altLang="en-US" sz="1600" dirty="0"/>
                <a:t>시 아이템 </a:t>
              </a:r>
              <a:r>
                <a:rPr lang="en-US" altLang="ko-KR" sz="1600" dirty="0"/>
                <a:t>B</a:t>
              </a:r>
              <a:r>
                <a:rPr lang="ko-KR" altLang="en-US" sz="1600" dirty="0"/>
                <a:t>판매</a:t>
              </a:r>
              <a:endParaRPr lang="en-US" altLang="ko-KR" sz="1600" dirty="0"/>
            </a:p>
            <a:p>
              <a:endParaRPr lang="ko-KR" altLang="en-US" dirty="0"/>
            </a:p>
          </p:txBody>
        </p:sp>
      </p:grpSp>
      <p:pic>
        <p:nvPicPr>
          <p:cNvPr id="2050" name="Picture 2" descr="BLOCK CHAIN PNGì ëí ì´ë¯¸ì§ ê²ìê²°ê³¼">
            <a:extLst>
              <a:ext uri="{FF2B5EF4-FFF2-40B4-BE49-F238E27FC236}">
                <a16:creationId xmlns:a16="http://schemas.microsoft.com/office/drawing/2014/main" xmlns="" id="{F5F7EF1D-F4C6-4022-932F-CE3D34D47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024" y="1751217"/>
            <a:ext cx="7541443" cy="450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5448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5AEFE9C-D4AE-442E-81E0-8C2D6C866D7B}"/>
              </a:ext>
            </a:extLst>
          </p:cNvPr>
          <p:cNvSpPr txBox="1"/>
          <p:nvPr/>
        </p:nvSpPr>
        <p:spPr>
          <a:xfrm>
            <a:off x="1104901" y="875929"/>
            <a:ext cx="5057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 체인이란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D5F7CBF-9F91-49FA-8EA2-5CB8842B00A9}"/>
              </a:ext>
            </a:extLst>
          </p:cNvPr>
          <p:cNvSpPr txBox="1"/>
          <p:nvPr/>
        </p:nvSpPr>
        <p:spPr>
          <a:xfrm>
            <a:off x="7919206" y="475819"/>
            <a:ext cx="35821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블록은 데이터를 저장하는 단위로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바디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(body)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 </a:t>
            </a:r>
            <a:r>
              <a:rPr lang="ko-KR" altLang="en-US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헤더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(header)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구분된다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바디에는 거래 내용이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헤더에는 암호코드가 담겨 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77253147-C8E1-4B3C-BD5D-BBAFC73B5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246" y="2283683"/>
            <a:ext cx="8633093" cy="335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1939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55D23F5-EFCC-4404-9C8B-3A580713AE5A}"/>
              </a:ext>
            </a:extLst>
          </p:cNvPr>
          <p:cNvSpPr txBox="1"/>
          <p:nvPr/>
        </p:nvSpPr>
        <p:spPr>
          <a:xfrm>
            <a:off x="7919206" y="475819"/>
            <a:ext cx="35821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블록체인은 중앙 집중형 서버에 거래 기록을 보관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관리하지 않고 거래에 참여하는 개개인의 서버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노드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들이 모여 네트워크를 유지 및 관리한다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3877625-FAB1-4B03-897B-75B0825663F3}"/>
              </a:ext>
            </a:extLst>
          </p:cNvPr>
          <p:cNvSpPr txBox="1"/>
          <p:nvPr/>
        </p:nvSpPr>
        <p:spPr>
          <a:xfrm>
            <a:off x="1104901" y="875929"/>
            <a:ext cx="5057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 체인이란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D41FB73-1A35-43F6-8B29-0878C7100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858" y="2169547"/>
            <a:ext cx="5903274" cy="39556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D9AB024-CA9F-446E-A135-5210FD49D66A}"/>
              </a:ext>
            </a:extLst>
          </p:cNvPr>
          <p:cNvSpPr txBox="1"/>
          <p:nvPr/>
        </p:nvSpPr>
        <p:spPr>
          <a:xfrm>
            <a:off x="7321896" y="2418735"/>
            <a:ext cx="1527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node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A96B412-613A-403D-A749-95B25B0FED26}"/>
              </a:ext>
            </a:extLst>
          </p:cNvPr>
          <p:cNvSpPr txBox="1"/>
          <p:nvPr/>
        </p:nvSpPr>
        <p:spPr>
          <a:xfrm>
            <a:off x="4635539" y="1944676"/>
            <a:ext cx="1527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node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07AA171-650C-4847-9008-5E775C454018}"/>
              </a:ext>
            </a:extLst>
          </p:cNvPr>
          <p:cNvSpPr txBox="1"/>
          <p:nvPr/>
        </p:nvSpPr>
        <p:spPr>
          <a:xfrm>
            <a:off x="5527509" y="4034960"/>
            <a:ext cx="1527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node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E090BCD-8BFF-4C1E-A3FC-D817439530A3}"/>
              </a:ext>
            </a:extLst>
          </p:cNvPr>
          <p:cNvSpPr txBox="1"/>
          <p:nvPr/>
        </p:nvSpPr>
        <p:spPr>
          <a:xfrm>
            <a:off x="7321896" y="5402826"/>
            <a:ext cx="1527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node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E34A683-9A4A-48FB-AF0E-85BB07EC1306}"/>
              </a:ext>
            </a:extLst>
          </p:cNvPr>
          <p:cNvSpPr txBox="1"/>
          <p:nvPr/>
        </p:nvSpPr>
        <p:spPr>
          <a:xfrm>
            <a:off x="4377134" y="5458851"/>
            <a:ext cx="1527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node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80D8A51-74A7-4F8F-AB54-F9DB9E865B9F}"/>
              </a:ext>
            </a:extLst>
          </p:cNvPr>
          <p:cNvSpPr txBox="1"/>
          <p:nvPr/>
        </p:nvSpPr>
        <p:spPr>
          <a:xfrm>
            <a:off x="2106652" y="5664436"/>
            <a:ext cx="1527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node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4FE85B3-E50D-4362-A063-522C0B45F037}"/>
              </a:ext>
            </a:extLst>
          </p:cNvPr>
          <p:cNvSpPr txBox="1"/>
          <p:nvPr/>
        </p:nvSpPr>
        <p:spPr>
          <a:xfrm>
            <a:off x="341333" y="5402826"/>
            <a:ext cx="1527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node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E9BC91F-01FD-4B96-ADF9-200F1FC96E78}"/>
              </a:ext>
            </a:extLst>
          </p:cNvPr>
          <p:cNvSpPr txBox="1"/>
          <p:nvPr/>
        </p:nvSpPr>
        <p:spPr>
          <a:xfrm>
            <a:off x="341333" y="2941955"/>
            <a:ext cx="1527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node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73FA000-36DE-425E-879A-C7C32456E0D8}"/>
              </a:ext>
            </a:extLst>
          </p:cNvPr>
          <p:cNvSpPr txBox="1"/>
          <p:nvPr/>
        </p:nvSpPr>
        <p:spPr>
          <a:xfrm>
            <a:off x="1343084" y="3588647"/>
            <a:ext cx="1527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node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29082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BDAE196-51CD-4D47-B0B8-A75F28FD58C3}"/>
              </a:ext>
            </a:extLst>
          </p:cNvPr>
          <p:cNvSpPr txBox="1"/>
          <p:nvPr/>
        </p:nvSpPr>
        <p:spPr>
          <a:xfrm>
            <a:off x="1104901" y="875929"/>
            <a:ext cx="5057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 체인으로 얻을 수 있는 이점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B1E10C9-359F-4E0F-AC63-0268C2F7E34B}"/>
              </a:ext>
            </a:extLst>
          </p:cNvPr>
          <p:cNvSpPr txBox="1"/>
          <p:nvPr/>
        </p:nvSpPr>
        <p:spPr>
          <a:xfrm>
            <a:off x="6312310" y="490567"/>
            <a:ext cx="47747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음악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그래픽 리소스 등을 블록체인 시스템에 올려 그 게임에 대부분에 대한 것들을 다른 곳에서 복제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위조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변조하는 것을 방지할 수 있습니다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(</a:t>
            </a:r>
            <a:r>
              <a:rPr lang="ko-KR" altLang="en-US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저작권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9DBE7E5B-10F4-48FA-B31F-7897EBBA12AE}"/>
              </a:ext>
            </a:extLst>
          </p:cNvPr>
          <p:cNvGrpSpPr/>
          <p:nvPr/>
        </p:nvGrpSpPr>
        <p:grpSpPr>
          <a:xfrm>
            <a:off x="661711" y="2035279"/>
            <a:ext cx="4165928" cy="4135818"/>
            <a:chOff x="661711" y="2035279"/>
            <a:chExt cx="4165928" cy="413581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xmlns="" id="{351F3572-C1F3-4087-9AD2-959C61B3F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7426" y="4266097"/>
              <a:ext cx="1905000" cy="190500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xmlns="" id="{B5056562-33CB-4575-952B-C0E1B8527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711" y="2035279"/>
              <a:ext cx="4165928" cy="2112832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F928BEB3-A352-4716-ADB5-E54E6B799BC4}"/>
              </a:ext>
            </a:extLst>
          </p:cNvPr>
          <p:cNvGrpSpPr/>
          <p:nvPr/>
        </p:nvGrpSpPr>
        <p:grpSpPr>
          <a:xfrm>
            <a:off x="5372714" y="2035279"/>
            <a:ext cx="3326990" cy="4135818"/>
            <a:chOff x="5372714" y="2035279"/>
            <a:chExt cx="3326990" cy="413581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xmlns="" id="{A09182C7-942F-4C06-B14A-D49510DD6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1814" y="4266097"/>
              <a:ext cx="1905000" cy="190500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xmlns="" id="{7649D734-FE5A-41FC-A8D4-2B876ADBC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2714" y="2035279"/>
              <a:ext cx="3326990" cy="2112832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25F53F58-360C-41FE-9C72-2ECC3FF39155}"/>
              </a:ext>
            </a:extLst>
          </p:cNvPr>
          <p:cNvGrpSpPr/>
          <p:nvPr/>
        </p:nvGrpSpPr>
        <p:grpSpPr>
          <a:xfrm>
            <a:off x="9609805" y="2083591"/>
            <a:ext cx="1905000" cy="4087506"/>
            <a:chOff x="9609805" y="2083591"/>
            <a:chExt cx="1905000" cy="408750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xmlns="" id="{00A7A0AD-153C-4F0C-95E3-92CBCF6F8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9805" y="4266097"/>
              <a:ext cx="1905000" cy="190500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xmlns="" id="{841A0900-24CE-43FB-906A-638426DB8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4327" y="2083591"/>
              <a:ext cx="1555955" cy="206452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2EF5B3E0-92B2-4B69-8A0E-C073FC9DE947}"/>
              </a:ext>
            </a:extLst>
          </p:cNvPr>
          <p:cNvGrpSpPr/>
          <p:nvPr/>
        </p:nvGrpSpPr>
        <p:grpSpPr>
          <a:xfrm>
            <a:off x="885426" y="2433611"/>
            <a:ext cx="10629379" cy="3548460"/>
            <a:chOff x="885426" y="2433611"/>
            <a:chExt cx="10629379" cy="354846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ECB41691-EC78-4ABF-B385-51152F372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26" y="2553071"/>
              <a:ext cx="3429000" cy="342900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xmlns="" id="{E438C494-7643-4D68-A5E2-2D1E0548C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9814" y="2433611"/>
              <a:ext cx="3429000" cy="342900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xmlns="" id="{04E2D068-0E70-4BE6-B16C-B837459E9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3907" y="2670493"/>
              <a:ext cx="2200898" cy="33067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3950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343D449-DC5A-4C5F-9814-DD83B42E21AA}"/>
              </a:ext>
            </a:extLst>
          </p:cNvPr>
          <p:cNvSpPr txBox="1"/>
          <p:nvPr/>
        </p:nvSpPr>
        <p:spPr>
          <a:xfrm>
            <a:off x="1104901" y="875929"/>
            <a:ext cx="5057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 체인으로 얻을 수 있는 이점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CD3BD30-B1F9-443D-8DC5-0370EBF51563}"/>
              </a:ext>
            </a:extLst>
          </p:cNvPr>
          <p:cNvSpPr txBox="1"/>
          <p:nvPr/>
        </p:nvSpPr>
        <p:spPr>
          <a:xfrm>
            <a:off x="6312310" y="490567"/>
            <a:ext cx="47747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블록체인기술을 통해 </a:t>
            </a:r>
            <a:r>
              <a:rPr lang="ko-KR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디도스</a:t>
            </a:r>
            <a:r>
              <a:rPr lang="ko-KR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공격을 </a:t>
            </a:r>
            <a:r>
              <a:rPr lang="ko-KR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글라디우스에</a:t>
            </a:r>
            <a:r>
              <a:rPr lang="ko-KR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연결된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pc</a:t>
            </a:r>
            <a:r>
              <a:rPr lang="ko-KR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이용하여 </a:t>
            </a:r>
            <a:r>
              <a:rPr lang="ko-KR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디도스</a:t>
            </a:r>
            <a:r>
              <a:rPr lang="ko-KR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공격을 분산시켜 피해를 최소화하고 관리하는 방법으로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DDoS</a:t>
            </a:r>
            <a:r>
              <a:rPr lang="ko-KR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방지합니다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(</a:t>
            </a:r>
            <a:r>
              <a:rPr lang="en-US" altLang="ko-KR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DDoS </a:t>
            </a:r>
            <a:r>
              <a:rPr lang="ko-KR" altLang="en-US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방어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9815B953-AB33-4051-8300-A1E208E7D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057771"/>
            <a:ext cx="5619750" cy="3924300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728338A0-F35B-495C-9683-C1966817E5C9}"/>
              </a:ext>
            </a:extLst>
          </p:cNvPr>
          <p:cNvGrpSpPr/>
          <p:nvPr/>
        </p:nvGrpSpPr>
        <p:grpSpPr>
          <a:xfrm>
            <a:off x="929148" y="2057771"/>
            <a:ext cx="8335603" cy="4137422"/>
            <a:chOff x="929148" y="2057771"/>
            <a:chExt cx="8335603" cy="4137422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xmlns="" id="{1DF50D4B-816C-4338-B0EC-FA61BF753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4876" y="2057771"/>
              <a:ext cx="6619875" cy="413742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19D448A1-6720-428A-A212-076CA943DF1D}"/>
                </a:ext>
              </a:extLst>
            </p:cNvPr>
            <p:cNvSpPr txBox="1"/>
            <p:nvPr/>
          </p:nvSpPr>
          <p:spPr>
            <a:xfrm>
              <a:off x="929148" y="2286000"/>
              <a:ext cx="242365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미사용</a:t>
              </a:r>
              <a:r>
                <a:rPr lang="ko-KR" altLang="en-US" sz="2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대역폭을 </a:t>
              </a:r>
              <a:r>
                <a:rPr lang="ko-KR" altLang="en-US" sz="2400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임대받아</a:t>
              </a:r>
              <a:r>
                <a:rPr lang="ko-KR" altLang="en-US" sz="2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</a:t>
              </a:r>
              <a:r>
                <a:rPr lang="ko-KR" altLang="en-US" sz="2400" dirty="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대용량</a:t>
              </a:r>
              <a:r>
                <a:rPr lang="ko-KR" altLang="en-US" sz="2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의 데이터 처리가 가능해짐 </a:t>
              </a:r>
              <a:r>
                <a:rPr lang="en-US" altLang="ko-KR" sz="2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!!</a:t>
              </a:r>
              <a:endPara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38448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485</Words>
  <Application>Microsoft Office PowerPoint</Application>
  <PresentationFormat>와이드스크린</PresentationFormat>
  <Paragraphs>88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궁서</vt:lpstr>
      <vt:lpstr>맑은 고딕</vt:lpstr>
      <vt:lpstr>메이플스토리</vt:lpstr>
      <vt:lpstr>Calibri</vt:lpstr>
      <vt:lpstr>Calibri Light</vt:lpstr>
      <vt:lpstr>추억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한음 이</dc:creator>
  <cp:lastModifiedBy>user</cp:lastModifiedBy>
  <cp:revision>2</cp:revision>
  <dcterms:created xsi:type="dcterms:W3CDTF">2018-11-28T07:58:16Z</dcterms:created>
  <dcterms:modified xsi:type="dcterms:W3CDTF">2018-12-03T09:16:25Z</dcterms:modified>
</cp:coreProperties>
</file>